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65" r:id="rId3"/>
    <p:sldId id="278" r:id="rId4"/>
    <p:sldId id="274" r:id="rId5"/>
    <p:sldId id="271" r:id="rId6"/>
    <p:sldId id="277" r:id="rId7"/>
  </p:sldIdLst>
  <p:sldSz cx="7772400" cy="10058400"/>
  <p:notesSz cx="69850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8" autoAdjust="0"/>
    <p:restoredTop sz="94660"/>
  </p:normalViewPr>
  <p:slideViewPr>
    <p:cSldViewPr snapToGrid="0">
      <p:cViewPr>
        <p:scale>
          <a:sx n="70" d="100"/>
          <a:sy n="70" d="100"/>
        </p:scale>
        <p:origin x="-898" y="187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867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334" y="4409758"/>
            <a:ext cx="5122333" cy="41792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231" tIns="44815" rIns="91231" bIns="448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9475" y="696913"/>
            <a:ext cx="2687638" cy="3478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572623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613" y="3124200"/>
            <a:ext cx="6607175" cy="2155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225" y="5699125"/>
            <a:ext cx="5441950" cy="2571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3225"/>
            <a:ext cx="6994525" cy="167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403225"/>
            <a:ext cx="1747838" cy="85375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8" y="403225"/>
            <a:ext cx="5094287" cy="8537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8938" y="403225"/>
            <a:ext cx="6994525" cy="853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3225"/>
            <a:ext cx="6994525" cy="167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6462713"/>
            <a:ext cx="6605587" cy="19986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363" y="4262438"/>
            <a:ext cx="6605587" cy="22002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3225"/>
            <a:ext cx="6994525" cy="167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3" y="2905125"/>
            <a:ext cx="3227387" cy="6035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905125"/>
            <a:ext cx="3227388" cy="6035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3225"/>
            <a:ext cx="6994525" cy="167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938" y="2251075"/>
            <a:ext cx="3433762" cy="938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938" y="3189288"/>
            <a:ext cx="3433762" cy="579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113" y="2251075"/>
            <a:ext cx="3435350" cy="938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113" y="3189288"/>
            <a:ext cx="3435350" cy="5795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3225"/>
            <a:ext cx="6994525" cy="1676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8" y="400050"/>
            <a:ext cx="2557462" cy="17049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475" y="400050"/>
            <a:ext cx="4344988" cy="8585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938" y="2105025"/>
            <a:ext cx="2557462" cy="6880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7040563"/>
            <a:ext cx="4662488" cy="8318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898525"/>
            <a:ext cx="4662488" cy="6035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7872413"/>
            <a:ext cx="4662488" cy="1179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613" y="2905125"/>
            <a:ext cx="6607175" cy="6035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100822" tIns="49526" rIns="100822" bIns="495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+mj-lt"/>
          <a:ea typeface="+mj-ea"/>
          <a:cs typeface="+mj-cs"/>
        </a:defRPr>
      </a:lvl1pPr>
      <a:lvl2pPr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2pPr>
      <a:lvl3pPr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3pPr>
      <a:lvl4pPr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4pPr>
      <a:lvl5pPr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5pPr>
      <a:lvl6pPr marL="457200"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6pPr>
      <a:lvl7pPr marL="914400"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7pPr>
      <a:lvl8pPr marL="1371600"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8pPr>
      <a:lvl9pPr marL="1828800" algn="l" defTabSz="1019175" rtl="0" eaLnBrk="0" fontAlgn="base" hangingPunct="0">
        <a:spcBef>
          <a:spcPct val="0"/>
        </a:spcBef>
        <a:spcAft>
          <a:spcPct val="0"/>
        </a:spcAft>
        <a:defRPr sz="6500">
          <a:solidFill>
            <a:schemeClr val="tx2"/>
          </a:solidFill>
          <a:latin typeface="Times New Roman" pitchFamily="18" charset="0"/>
        </a:defRPr>
      </a:lvl9pPr>
    </p:titleStyle>
    <p:bodyStyle>
      <a:lvl1pPr marL="382588" indent="-382588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3100">
          <a:solidFill>
            <a:schemeClr val="tx1"/>
          </a:solidFill>
          <a:latin typeface="+mn-lt"/>
        </a:defRPr>
      </a:lvl2pPr>
      <a:lvl3pPr marL="1273175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700">
          <a:solidFill>
            <a:schemeClr val="tx1"/>
          </a:solidFill>
          <a:latin typeface="+mn-lt"/>
        </a:defRPr>
      </a:lvl3pPr>
      <a:lvl4pPr marL="1782763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200">
          <a:solidFill>
            <a:schemeClr val="tx1"/>
          </a:solidFill>
          <a:latin typeface="+mn-lt"/>
        </a:defRPr>
      </a:lvl4pPr>
      <a:lvl5pPr marL="2292350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>
          <a:solidFill>
            <a:schemeClr val="tx1"/>
          </a:solidFill>
          <a:latin typeface="+mn-lt"/>
        </a:defRPr>
      </a:lvl5pPr>
      <a:lvl6pPr marL="2749550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>
          <a:solidFill>
            <a:schemeClr val="tx1"/>
          </a:solidFill>
          <a:latin typeface="+mn-lt"/>
        </a:defRPr>
      </a:lvl6pPr>
      <a:lvl7pPr marL="3206750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>
          <a:solidFill>
            <a:schemeClr val="tx1"/>
          </a:solidFill>
          <a:latin typeface="+mn-lt"/>
        </a:defRPr>
      </a:lvl7pPr>
      <a:lvl8pPr marL="3663950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>
          <a:solidFill>
            <a:schemeClr val="tx1"/>
          </a:solidFill>
          <a:latin typeface="+mn-lt"/>
        </a:defRPr>
      </a:lvl8pPr>
      <a:lvl9pPr marL="4121150" indent="-254000" algn="l" defTabSz="1019175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0"/>
          <p:cNvSpPr txBox="1">
            <a:spLocks noChangeArrowheads="1"/>
          </p:cNvSpPr>
          <p:nvPr/>
        </p:nvSpPr>
        <p:spPr bwMode="auto">
          <a:xfrm>
            <a:off x="560388" y="373063"/>
            <a:ext cx="7408862" cy="217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4800" b="0">
                <a:latin typeface="Times New Roman" pitchFamily="18" charset="0"/>
              </a:rPr>
              <a:t>Decision Making for Initial Company Operations</a:t>
            </a:r>
          </a:p>
          <a:p>
            <a:pPr defTabSz="1019175"/>
            <a:endParaRPr lang="en-US" b="0">
              <a:latin typeface="Times New Roman" pitchFamily="18" charset="0"/>
            </a:endParaRPr>
          </a:p>
        </p:txBody>
      </p:sp>
      <p:sp>
        <p:nvSpPr>
          <p:cNvPr id="2051" name="Text Box 41"/>
          <p:cNvSpPr txBox="1">
            <a:spLocks noChangeArrowheads="1"/>
          </p:cNvSpPr>
          <p:nvPr/>
        </p:nvSpPr>
        <p:spPr bwMode="auto">
          <a:xfrm>
            <a:off x="579438" y="2219325"/>
            <a:ext cx="3251200" cy="779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/>
              <a:t>DMICO-Instructor Guide</a:t>
            </a:r>
          </a:p>
          <a:p>
            <a:pPr defTabSz="1019175"/>
            <a:endParaRPr lang="en-US" sz="2200" b="0"/>
          </a:p>
        </p:txBody>
      </p:sp>
      <p:sp>
        <p:nvSpPr>
          <p:cNvPr id="2052" name="Text Box 42"/>
          <p:cNvSpPr txBox="1">
            <a:spLocks noChangeArrowheads="1"/>
          </p:cNvSpPr>
          <p:nvPr/>
        </p:nvSpPr>
        <p:spPr bwMode="auto">
          <a:xfrm>
            <a:off x="590550" y="2909888"/>
            <a:ext cx="4423255" cy="441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 i="1" dirty="0" smtClean="0">
                <a:latin typeface="Times New Roman" pitchFamily="18" charset="0"/>
              </a:rPr>
              <a:t>2nd </a:t>
            </a:r>
            <a:r>
              <a:rPr lang="en-US" sz="2200" b="0" i="1" dirty="0">
                <a:latin typeface="Times New Roman" pitchFamily="18" charset="0"/>
              </a:rPr>
              <a:t>Edition, </a:t>
            </a:r>
            <a:r>
              <a:rPr lang="en-US" sz="2200" b="0" i="1" dirty="0" smtClean="0">
                <a:latin typeface="Times New Roman" pitchFamily="18" charset="0"/>
              </a:rPr>
              <a:t>2nd</a:t>
            </a:r>
            <a:r>
              <a:rPr lang="en-US" sz="2200" b="0" i="1" baseline="30000" dirty="0" smtClean="0">
                <a:latin typeface="Times New Roman" pitchFamily="18" charset="0"/>
              </a:rPr>
              <a:t> </a:t>
            </a:r>
            <a:r>
              <a:rPr lang="en-US" sz="2200" b="0" i="1" dirty="0" smtClean="0">
                <a:latin typeface="Times New Roman" pitchFamily="18" charset="0"/>
              </a:rPr>
              <a:t>Printing-July 2012  </a:t>
            </a:r>
            <a:endParaRPr lang="en-US" sz="2200" b="0" i="1" dirty="0">
              <a:latin typeface="Times New Roman" pitchFamily="18" charset="0"/>
            </a:endParaRPr>
          </a:p>
        </p:txBody>
      </p:sp>
      <p:pic>
        <p:nvPicPr>
          <p:cNvPr id="2053" name="Picture 44" descr="Department of Homeland Security Seal and Federal Emergency Management Agency Sig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3857625"/>
            <a:ext cx="22447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 rot="5400000">
            <a:off x="1675606" y="4274344"/>
            <a:ext cx="4713288" cy="59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algn="ctr" defTabSz="1019175"/>
            <a:r>
              <a:rPr lang="en-US" sz="1600" i="1">
                <a:solidFill>
                  <a:schemeClr val="tx2"/>
                </a:solidFill>
              </a:rPr>
              <a:t>Decision Making for Initial Company </a:t>
            </a:r>
          </a:p>
          <a:p>
            <a:pPr algn="ctr" defTabSz="1019175"/>
            <a:r>
              <a:rPr lang="en-US" sz="1600" i="1">
                <a:solidFill>
                  <a:schemeClr val="tx2"/>
                </a:solidFill>
              </a:rPr>
              <a:t>Operations</a:t>
            </a: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 rot="5400000">
            <a:off x="3015456" y="1029494"/>
            <a:ext cx="2392363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0822" tIns="49526" rIns="100822" bIns="49526">
            <a:spAutoFit/>
          </a:bodyPr>
          <a:lstStyle/>
          <a:p>
            <a:pPr algn="ctr" defTabSz="1019175"/>
            <a:r>
              <a:rPr lang="en-US" sz="1100" dirty="0"/>
              <a:t>FEMA/USFA/NFA</a:t>
            </a:r>
          </a:p>
          <a:p>
            <a:pPr algn="ctr" defTabSz="1019175"/>
            <a:r>
              <a:rPr lang="en-US" sz="1100" dirty="0"/>
              <a:t>DMICO-IG</a:t>
            </a:r>
          </a:p>
          <a:p>
            <a:pPr algn="ctr" defTabSz="1019175"/>
            <a:r>
              <a:rPr lang="en-US" sz="1100" dirty="0" smtClean="0"/>
              <a:t>July 2012</a:t>
            </a:r>
            <a:endParaRPr lang="en-US" sz="1100" dirty="0"/>
          </a:p>
          <a:p>
            <a:pPr algn="ctr" defTabSz="1019175"/>
            <a:r>
              <a:rPr lang="en-US" sz="1100" dirty="0" smtClean="0"/>
              <a:t>2nd </a:t>
            </a:r>
            <a:r>
              <a:rPr lang="en-US" sz="1100" dirty="0"/>
              <a:t>Edition, </a:t>
            </a:r>
            <a:r>
              <a:rPr lang="en-US" sz="1100" dirty="0" smtClean="0"/>
              <a:t>2nd Printing</a:t>
            </a:r>
            <a:endParaRPr lang="en-US" sz="1100" dirty="0"/>
          </a:p>
        </p:txBody>
      </p:sp>
      <p:pic>
        <p:nvPicPr>
          <p:cNvPr id="3076" name="Picture 14" descr="Department of Homeland Security Seal and Federal Emergency Management Agency Signature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4425" y="7189788"/>
            <a:ext cx="852488" cy="2251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0"/>
          <p:cNvSpPr txBox="1">
            <a:spLocks noChangeArrowheads="1"/>
          </p:cNvSpPr>
          <p:nvPr/>
        </p:nvSpPr>
        <p:spPr bwMode="auto">
          <a:xfrm>
            <a:off x="560388" y="373063"/>
            <a:ext cx="7408862" cy="217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4800" b="0" dirty="0">
                <a:latin typeface="Times New Roman" pitchFamily="18" charset="0"/>
              </a:rPr>
              <a:t>Decision Making for Initial Company Operations</a:t>
            </a:r>
          </a:p>
          <a:p>
            <a:pPr defTabSz="1019175"/>
            <a:endParaRPr lang="en-US" b="0" dirty="0">
              <a:latin typeface="Times New Roman" pitchFamily="18" charset="0"/>
            </a:endParaRPr>
          </a:p>
        </p:txBody>
      </p:sp>
      <p:sp>
        <p:nvSpPr>
          <p:cNvPr id="4099" name="Text Box 41"/>
          <p:cNvSpPr txBox="1">
            <a:spLocks noChangeArrowheads="1"/>
          </p:cNvSpPr>
          <p:nvPr/>
        </p:nvSpPr>
        <p:spPr bwMode="auto">
          <a:xfrm>
            <a:off x="579438" y="2219325"/>
            <a:ext cx="3251200" cy="779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 dirty="0"/>
              <a:t>DMICO-Instructor Guide</a:t>
            </a:r>
          </a:p>
          <a:p>
            <a:pPr defTabSz="1019175"/>
            <a:endParaRPr lang="en-US" sz="2200" b="0" dirty="0"/>
          </a:p>
        </p:txBody>
      </p:sp>
      <p:sp>
        <p:nvSpPr>
          <p:cNvPr id="4100" name="Text Box 42"/>
          <p:cNvSpPr txBox="1">
            <a:spLocks noChangeArrowheads="1"/>
          </p:cNvSpPr>
          <p:nvPr/>
        </p:nvSpPr>
        <p:spPr bwMode="auto">
          <a:xfrm>
            <a:off x="590550" y="2909888"/>
            <a:ext cx="4423255" cy="441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 i="1" dirty="0" smtClean="0">
                <a:latin typeface="Times New Roman" pitchFamily="18" charset="0"/>
              </a:rPr>
              <a:t>2nd </a:t>
            </a:r>
            <a:r>
              <a:rPr lang="en-US" sz="2200" b="0" i="1" dirty="0">
                <a:latin typeface="Times New Roman" pitchFamily="18" charset="0"/>
              </a:rPr>
              <a:t>Edition, </a:t>
            </a:r>
            <a:r>
              <a:rPr lang="en-US" sz="2200" b="0" i="1" smtClean="0">
                <a:latin typeface="Times New Roman" pitchFamily="18" charset="0"/>
              </a:rPr>
              <a:t>2nd</a:t>
            </a:r>
            <a:r>
              <a:rPr lang="en-US" sz="2200" b="0" i="1" baseline="30000" smtClean="0">
                <a:latin typeface="Times New Roman" pitchFamily="18" charset="0"/>
              </a:rPr>
              <a:t> </a:t>
            </a:r>
            <a:r>
              <a:rPr lang="en-US" sz="2200" b="0" i="1" smtClean="0">
                <a:latin typeface="Times New Roman" pitchFamily="18" charset="0"/>
              </a:rPr>
              <a:t>Printing-July </a:t>
            </a:r>
            <a:r>
              <a:rPr lang="en-US" sz="2200" b="0" i="1" dirty="0" smtClean="0">
                <a:latin typeface="Times New Roman" pitchFamily="18" charset="0"/>
              </a:rPr>
              <a:t>2012  </a:t>
            </a:r>
            <a:endParaRPr lang="en-US" sz="2200" b="0" i="1" dirty="0">
              <a:latin typeface="Times New Roman" pitchFamily="18" charset="0"/>
            </a:endParaRPr>
          </a:p>
        </p:txBody>
      </p:sp>
      <p:pic>
        <p:nvPicPr>
          <p:cNvPr id="4101" name="Picture 44" descr="Department of Homeland Security Seal and Federal Emergency Management Agency Sig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3857625"/>
            <a:ext cx="22447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1"/>
          <p:cNvSpPr txBox="1">
            <a:spLocks noChangeArrowheads="1"/>
          </p:cNvSpPr>
          <p:nvPr/>
        </p:nvSpPr>
        <p:spPr bwMode="auto">
          <a:xfrm>
            <a:off x="652463" y="8756650"/>
            <a:ext cx="6973887" cy="657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1200" dirty="0"/>
              <a:t>This Instructor Guide may contain material that is copyright protected.  USFA has been granted a license to use that material as part of the course </a:t>
            </a:r>
            <a:r>
              <a:rPr lang="en-US" sz="1200" dirty="0" smtClean="0"/>
              <a:t>materials, </a:t>
            </a:r>
            <a:r>
              <a:rPr lang="en-US" sz="1200" dirty="0"/>
              <a:t>and it may not be duplicated without consent of the copyright holder.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60388" y="373063"/>
            <a:ext cx="7408862" cy="217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4800" b="0">
                <a:latin typeface="Times New Roman" pitchFamily="18" charset="0"/>
              </a:rPr>
              <a:t>Decision Making for Initial Company Operations</a:t>
            </a:r>
          </a:p>
          <a:p>
            <a:pPr defTabSz="1019175"/>
            <a:endParaRPr lang="en-US" b="0">
              <a:latin typeface="Times New Roman" pitchFamily="18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79438" y="2219325"/>
            <a:ext cx="3187700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/>
              <a:t>DMICO-Student Manual</a:t>
            </a:r>
          </a:p>
          <a:p>
            <a:pPr defTabSz="1019175"/>
            <a:endParaRPr lang="en-US" sz="2200" b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90550" y="2909888"/>
            <a:ext cx="4447300" cy="441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 i="1" dirty="0" smtClean="0">
                <a:latin typeface="Times New Roman" pitchFamily="18" charset="0"/>
              </a:rPr>
              <a:t>2nd </a:t>
            </a:r>
            <a:r>
              <a:rPr lang="en-US" sz="2200" b="0" i="1" dirty="0">
                <a:latin typeface="Times New Roman" pitchFamily="18" charset="0"/>
              </a:rPr>
              <a:t>Edition, </a:t>
            </a:r>
            <a:r>
              <a:rPr lang="en-US" sz="2200" b="0" i="1" dirty="0" smtClean="0">
                <a:latin typeface="Times New Roman" pitchFamily="18" charset="0"/>
              </a:rPr>
              <a:t>2nd Printing-July 2012  </a:t>
            </a:r>
            <a:endParaRPr lang="en-US" sz="2200" b="0" i="1" dirty="0">
              <a:latin typeface="Times New Roman" pitchFamily="18" charset="0"/>
            </a:endParaRPr>
          </a:p>
        </p:txBody>
      </p:sp>
      <p:pic>
        <p:nvPicPr>
          <p:cNvPr id="5125" name="Picture 6" descr="Department of Homeland Security Seal and Federal Emergency Management Agency Sig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3857625"/>
            <a:ext cx="22447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 rot="5400000">
            <a:off x="1675606" y="4274344"/>
            <a:ext cx="4713288" cy="59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algn="ctr" defTabSz="1019175"/>
            <a:r>
              <a:rPr lang="en-US" sz="1600" i="1">
                <a:solidFill>
                  <a:schemeClr val="tx2"/>
                </a:solidFill>
              </a:rPr>
              <a:t>Decision Making for Initial Company </a:t>
            </a:r>
          </a:p>
          <a:p>
            <a:pPr algn="ctr" defTabSz="1019175"/>
            <a:r>
              <a:rPr lang="en-US" sz="1600" i="1">
                <a:solidFill>
                  <a:schemeClr val="tx2"/>
                </a:solidFill>
              </a:rPr>
              <a:t>Operations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 rot="5400000">
            <a:off x="3234531" y="959644"/>
            <a:ext cx="1954213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0822" tIns="49526" rIns="100822" bIns="49526">
            <a:spAutoFit/>
          </a:bodyPr>
          <a:lstStyle/>
          <a:p>
            <a:pPr algn="ctr" defTabSz="1019175"/>
            <a:r>
              <a:rPr lang="en-US" sz="1100" dirty="0"/>
              <a:t>FEMA/USFA/NFA</a:t>
            </a:r>
          </a:p>
          <a:p>
            <a:pPr algn="ctr" defTabSz="1019175"/>
            <a:r>
              <a:rPr lang="en-US" sz="1100" dirty="0"/>
              <a:t>DMICO-SM</a:t>
            </a:r>
          </a:p>
          <a:p>
            <a:pPr algn="ctr" defTabSz="1019175"/>
            <a:r>
              <a:rPr lang="en-US" sz="1100" dirty="0" smtClean="0"/>
              <a:t>July 2012</a:t>
            </a:r>
            <a:endParaRPr lang="en-US" sz="1100" dirty="0"/>
          </a:p>
          <a:p>
            <a:pPr algn="ctr" defTabSz="1019175"/>
            <a:r>
              <a:rPr lang="en-US" sz="1100" dirty="0" smtClean="0"/>
              <a:t>2nd </a:t>
            </a:r>
            <a:r>
              <a:rPr lang="en-US" sz="1100" dirty="0"/>
              <a:t>Edition, </a:t>
            </a:r>
            <a:r>
              <a:rPr lang="en-US" sz="1100" dirty="0" smtClean="0"/>
              <a:t>2nd </a:t>
            </a:r>
            <a:r>
              <a:rPr lang="en-US" sz="1100" dirty="0"/>
              <a:t>Printing</a:t>
            </a:r>
          </a:p>
        </p:txBody>
      </p:sp>
      <p:pic>
        <p:nvPicPr>
          <p:cNvPr id="6148" name="Picture 7" descr="Department of Homeland Security Seal and Federal Emergency Management Agency Signature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4425" y="7189788"/>
            <a:ext cx="852488" cy="2251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60388" y="373063"/>
            <a:ext cx="7408862" cy="217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4800" b="0">
                <a:latin typeface="Times New Roman" pitchFamily="18" charset="0"/>
              </a:rPr>
              <a:t>Decision Making for Initial Company Operations</a:t>
            </a:r>
          </a:p>
          <a:p>
            <a:pPr defTabSz="1019175"/>
            <a:endParaRPr lang="en-US" b="0">
              <a:latin typeface="Times New Roman" pitchFamily="18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79438" y="2219325"/>
            <a:ext cx="3187700" cy="77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/>
              <a:t>DMICO-Student Manual</a:t>
            </a:r>
          </a:p>
          <a:p>
            <a:pPr defTabSz="1019175"/>
            <a:endParaRPr lang="en-US" sz="2200" b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90550" y="2909888"/>
            <a:ext cx="4447300" cy="441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pPr defTabSz="1019175"/>
            <a:r>
              <a:rPr lang="en-US" sz="2200" b="0" i="1" dirty="0" smtClean="0">
                <a:latin typeface="Times New Roman" pitchFamily="18" charset="0"/>
              </a:rPr>
              <a:t>2nd </a:t>
            </a:r>
            <a:r>
              <a:rPr lang="en-US" sz="2200" b="0" i="1" dirty="0">
                <a:latin typeface="Times New Roman" pitchFamily="18" charset="0"/>
              </a:rPr>
              <a:t>Edition, </a:t>
            </a:r>
            <a:r>
              <a:rPr lang="en-US" sz="2200" b="0" i="1" smtClean="0">
                <a:latin typeface="Times New Roman" pitchFamily="18" charset="0"/>
              </a:rPr>
              <a:t>2nd Printing-July </a:t>
            </a:r>
            <a:r>
              <a:rPr lang="en-US" sz="2200" b="0" i="1" dirty="0" smtClean="0">
                <a:latin typeface="Times New Roman" pitchFamily="18" charset="0"/>
              </a:rPr>
              <a:t>2012  </a:t>
            </a:r>
            <a:endParaRPr lang="en-US" sz="2200" b="0" i="1" dirty="0">
              <a:latin typeface="Times New Roman" pitchFamily="18" charset="0"/>
            </a:endParaRPr>
          </a:p>
        </p:txBody>
      </p:sp>
      <p:pic>
        <p:nvPicPr>
          <p:cNvPr id="7173" name="Picture 6" descr="Department of Homeland Security Seal and Federal Emergency Management Agency Sig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3857625"/>
            <a:ext cx="22447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1"/>
          <p:cNvSpPr txBox="1">
            <a:spLocks noChangeArrowheads="1"/>
          </p:cNvSpPr>
          <p:nvPr/>
        </p:nvSpPr>
        <p:spPr bwMode="auto">
          <a:xfrm>
            <a:off x="666111" y="8756650"/>
            <a:ext cx="6973887" cy="657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/>
            <a:r>
              <a:rPr lang="en-US" sz="1200" dirty="0"/>
              <a:t>This </a:t>
            </a:r>
            <a:r>
              <a:rPr lang="en-US" sz="1200" dirty="0" smtClean="0"/>
              <a:t>Student Manual may </a:t>
            </a:r>
            <a:r>
              <a:rPr lang="en-US" sz="1200" dirty="0"/>
              <a:t>contain material that is copyright protected.  USFA has been granted a license to use that material as part of the </a:t>
            </a:r>
            <a:r>
              <a:rPr lang="en-US" sz="1200"/>
              <a:t>course </a:t>
            </a:r>
            <a:r>
              <a:rPr lang="en-US" sz="1200" smtClean="0"/>
              <a:t>materials, </a:t>
            </a:r>
            <a:r>
              <a:rPr lang="en-US" sz="1200" dirty="0"/>
              <a:t>and it may not be duplicated without consent of the copyright holder.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HS Title Pag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HS Title Pag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HS Titl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HS Title Pag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HS Title Pag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HS Title Pag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HS Title Pag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HS Title Pag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HS Title Pag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DHS Title Pages</Template>
  <TotalTime>145</TotalTime>
  <Pages>6</Pages>
  <Words>168</Words>
  <Application>Microsoft Office PowerPoint</Application>
  <PresentationFormat>Custom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DHS Title Pages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Terri Little</dc:creator>
  <cp:keywords/>
  <dc:description/>
  <cp:lastModifiedBy>jvanover</cp:lastModifiedBy>
  <cp:revision>57</cp:revision>
  <cp:lastPrinted>2013-03-13T15:05:58Z</cp:lastPrinted>
  <dcterms:created xsi:type="dcterms:W3CDTF">2004-06-21T20:35:15Z</dcterms:created>
  <dcterms:modified xsi:type="dcterms:W3CDTF">2013-03-13T15:10:13Z</dcterms:modified>
</cp:coreProperties>
</file>